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3" r:id="rId2"/>
    <p:sldId id="344" r:id="rId3"/>
    <p:sldId id="335" r:id="rId4"/>
    <p:sldId id="350" r:id="rId5"/>
    <p:sldId id="345" r:id="rId6"/>
    <p:sldId id="346" r:id="rId7"/>
    <p:sldId id="347" r:id="rId8"/>
    <p:sldId id="319" r:id="rId9"/>
    <p:sldId id="320" r:id="rId10"/>
    <p:sldId id="349" r:id="rId11"/>
    <p:sldId id="337" r:id="rId12"/>
    <p:sldId id="351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757"/>
    <a:srgbClr val="FF6600"/>
    <a:srgbClr val="FF0066"/>
    <a:srgbClr val="CCFFFF"/>
    <a:srgbClr val="FFCCFF"/>
    <a:srgbClr val="FF0000"/>
    <a:srgbClr val="5DAEFF"/>
    <a:srgbClr val="00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94069" autoAdjust="0"/>
  </p:normalViewPr>
  <p:slideViewPr>
    <p:cSldViewPr>
      <p:cViewPr varScale="1">
        <p:scale>
          <a:sx n="78" d="100"/>
          <a:sy n="78" d="100"/>
        </p:scale>
        <p:origin x="758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A5861-FC91-43B4-A96F-974E47808F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0E86B-3DC2-478A-ADAF-A9D66DC934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6FB64A-2F36-4C4D-BBE1-84B074C77175}" type="datetimeFigureOut">
              <a:rPr lang="en-US"/>
              <a:pPr>
                <a:defRPr/>
              </a:pPr>
              <a:t>9/28/2021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4717D4-B601-404D-B68E-02B277B18A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399E22-471A-45A6-B0DE-72650117C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80DDE-E9EA-45BE-A975-51645897ABC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C207D-FAB5-456F-B26E-3FA7073056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A52AE4-E317-4B2A-8F5A-87BE0BCFF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DE10151-5CBA-4528-B0A3-647932C242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2A92281-9D69-4921-80E6-1A3CD6587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957973D-5976-4BF3-96F0-1E281B66DC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CC3F0D-EF9B-4B46-B24A-15077D8968AC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E27349C6-1D11-4C03-9A1C-0F9B0B9AFD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860805C2-524F-4BBD-9282-86B158C79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6F423CE4-4670-4B4F-9681-96E9F110BE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CB2647-2601-4A1F-B6D5-27CD7803D5B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84C9FD2E-886C-4FEE-881C-27A5F2D63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2C7529B-1FE7-4FDF-9035-40E785CFF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E5C7B650-6F5B-4B63-8C3A-6603695A2E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27BE7A-82F8-434F-B635-F39D7440031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69F1E3-E3C6-497B-B9C1-A2C0367C9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5F616F-96B6-4E6B-8D88-109765EB2A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7AD8A-80D0-471B-8DCD-08BC4C1F8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3120B-D0FC-4553-B191-E34913B4C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20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C4227D-C03A-44D1-BC18-4612BDE0A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E1A992-232B-4EF2-BDE6-990ADB4BF4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BE53DC-E715-4C1D-B9D9-7AA8F95F1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B2194-1250-411C-9992-14D166BE03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7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6FFA0-DF4D-45A1-8900-92E30BCA64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59C1DF-CD73-4ADD-B23E-38F0298A83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4BD928-0D2B-4150-B643-26482E180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999D-0CE6-4451-B2E4-3820B0C7D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89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66DE92-EB69-41ED-85A8-F3FE91D00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31949C-69BA-46CF-AB72-76342FF1B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912BF2-4171-4928-9DB7-3FC72BE9EF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CC404-5D66-4A1A-857F-CD04ED6D0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35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630027-F75F-4AB7-AF0A-32C0370AC1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57BE10-5BCF-47A4-964F-5B8363E02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192CFF-4831-439C-9E93-BEE4D93F8A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04FC5-2C05-40C3-AB03-54ADC0768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02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B9D24D-0022-4F33-8C55-A78F4B549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2B41B9-76E0-42D8-997F-BF4960C2E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2C2083-56F7-409F-A8BD-04FC96B315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2B9C-04DF-4483-9AC5-ECB87B2157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09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7B544E-F958-4CFB-9D1C-C69B76DB0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F7B084-9BDA-430A-909E-0F283A757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CEC112-FC7A-4BE2-80AC-B08FD3429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8D47E-C2CD-4315-8A2B-D86C7A3E8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59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8D4F20-6139-4BEF-AD75-6C5D5480E3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9254D3-DE3A-4D09-8170-E983C4A22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4C6712E-8871-43FB-B4BC-14D5D89C7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258C-ADC1-4B7B-8890-CD3D34B96E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78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2D81D7F-3608-412D-97E4-54F66FC994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4134D5-C6B3-46CD-832F-2340EA028F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04F308-E1D0-4317-86AD-CBA9C1409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986A-4DEA-4ADB-AB9A-27B2E78D48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65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65C8EE8-00DB-4EBD-9705-5A3399162D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B6B3CA-D329-49D6-B64C-85B2EDF8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1848FCC-2B78-4073-A07E-F7E2AD443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77104-81D0-4401-9424-DDBAFD08C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43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D35A1-B587-4518-8EF9-E97C8E1452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048E5E-B323-4758-B758-7B87D3778A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635C4-FF13-4F8D-94D0-0DE64D3E7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EDB30-45E0-414A-B20F-789AF9C1E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33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803D98-B2DE-4C2B-B579-A959E3CCBE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07AD9F-7D2A-4D7C-A039-3B0F289CD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1B7DE9-53D7-42E3-BC13-79BF3E84F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D445E-FFF4-40FF-B878-283855464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75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B58AEC-697E-4B52-B42A-624700F0F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7B6ADE-4CAC-4068-B6FA-5F4BF4CC4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1FFF9C-8DAD-425C-BA45-FD38D348AE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A66401-CB6F-420E-AD83-1A9E8B0056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069E7DC-70E6-47D9-B7B6-129C6BC4F5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B7F217-46EF-4A16-BF5D-1D7B5C5B4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3 | Mầm non Gia Thượng">
            <a:extLst>
              <a:ext uri="{FF2B5EF4-FFF2-40B4-BE49-F238E27FC236}">
                <a16:creationId xmlns:a16="http://schemas.microsoft.com/office/drawing/2014/main" id="{599AC7D1-6422-4625-8896-EAE4301A6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7B24DA-E530-4B53-8AD5-05C1DD0DDF41}"/>
              </a:ext>
            </a:extLst>
          </p:cNvPr>
          <p:cNvSpPr txBox="1"/>
          <p:nvPr/>
        </p:nvSpPr>
        <p:spPr>
          <a:xfrm>
            <a:off x="2209800" y="34290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err="1">
                <a:solidFill>
                  <a:srgbClr val="FF0000"/>
                </a:solidFill>
              </a:rPr>
              <a:t>Mở</a:t>
            </a:r>
            <a:r>
              <a:rPr lang="en-US" sz="6400" b="1" dirty="0">
                <a:solidFill>
                  <a:srgbClr val="FF0000"/>
                </a:solidFill>
              </a:rPr>
              <a:t> </a:t>
            </a:r>
            <a:r>
              <a:rPr lang="en-US" sz="6400" b="1" dirty="0" err="1">
                <a:solidFill>
                  <a:srgbClr val="FF0000"/>
                </a:solidFill>
              </a:rPr>
              <a:t>rộng</a:t>
            </a:r>
            <a:r>
              <a:rPr lang="en-US" sz="6400" b="1" dirty="0">
                <a:solidFill>
                  <a:srgbClr val="FF0000"/>
                </a:solidFill>
              </a:rPr>
              <a:t> </a:t>
            </a:r>
            <a:r>
              <a:rPr lang="en-US" sz="6400" b="1" dirty="0" err="1">
                <a:solidFill>
                  <a:srgbClr val="FF0000"/>
                </a:solidFill>
              </a:rPr>
              <a:t>vốn</a:t>
            </a:r>
            <a:r>
              <a:rPr lang="en-US" sz="6400" b="1" dirty="0">
                <a:solidFill>
                  <a:srgbClr val="FF0000"/>
                </a:solidFill>
              </a:rPr>
              <a:t> </a:t>
            </a:r>
            <a:r>
              <a:rPr lang="en-US" sz="6400" b="1" dirty="0" err="1">
                <a:solidFill>
                  <a:srgbClr val="FF0000"/>
                </a:solidFill>
              </a:rPr>
              <a:t>từ</a:t>
            </a:r>
            <a:endParaRPr lang="en-US" sz="6400" b="1" dirty="0">
              <a:solidFill>
                <a:srgbClr val="FF0000"/>
              </a:solidFill>
            </a:endParaRPr>
          </a:p>
          <a:p>
            <a:pPr algn="ctr"/>
            <a:r>
              <a:rPr lang="en-US" sz="6400" b="1" dirty="0" err="1">
                <a:solidFill>
                  <a:srgbClr val="FF0000"/>
                </a:solidFill>
              </a:rPr>
              <a:t>Nhân</a:t>
            </a:r>
            <a:r>
              <a:rPr lang="en-US" sz="6400" b="1" dirty="0">
                <a:solidFill>
                  <a:srgbClr val="FF0000"/>
                </a:solidFill>
              </a:rPr>
              <a:t> </a:t>
            </a:r>
            <a:r>
              <a:rPr lang="en-US" sz="6400" b="1" dirty="0" err="1">
                <a:solidFill>
                  <a:srgbClr val="FF0000"/>
                </a:solidFill>
              </a:rPr>
              <a:t>hậu</a:t>
            </a:r>
            <a:r>
              <a:rPr lang="en-US" sz="6400" b="1" dirty="0">
                <a:solidFill>
                  <a:srgbClr val="FF0000"/>
                </a:solidFill>
              </a:rPr>
              <a:t> – </a:t>
            </a:r>
            <a:r>
              <a:rPr lang="en-US" sz="6400" b="1" dirty="0" err="1">
                <a:solidFill>
                  <a:srgbClr val="FF0000"/>
                </a:solidFill>
              </a:rPr>
              <a:t>Đoàn</a:t>
            </a:r>
            <a:r>
              <a:rPr lang="en-US" sz="6400" b="1" dirty="0">
                <a:solidFill>
                  <a:srgbClr val="FF0000"/>
                </a:solidFill>
              </a:rPr>
              <a:t> </a:t>
            </a:r>
            <a:r>
              <a:rPr lang="en-US" sz="6400" b="1" dirty="0" err="1">
                <a:solidFill>
                  <a:srgbClr val="FF0000"/>
                </a:solidFill>
              </a:rPr>
              <a:t>kết</a:t>
            </a:r>
            <a:endParaRPr lang="vi-VN" sz="64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C514E-B20A-4AB9-A476-181E2BFE1A92}"/>
              </a:ext>
            </a:extLst>
          </p:cNvPr>
          <p:cNvSpPr txBox="1"/>
          <p:nvPr/>
        </p:nvSpPr>
        <p:spPr>
          <a:xfrm>
            <a:off x="1828800" y="860766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5DAEFF"/>
                </a:solidFill>
              </a:rPr>
              <a:t>ỦY BAN NHÂN DÂN QUẬN GÒ VẤP</a:t>
            </a:r>
          </a:p>
          <a:p>
            <a:pPr algn="ctr"/>
            <a:endParaRPr lang="en-US" sz="4000" b="1" dirty="0">
              <a:solidFill>
                <a:srgbClr val="5DAEFF"/>
              </a:solidFill>
            </a:endParaRPr>
          </a:p>
          <a:p>
            <a:pPr algn="ctr"/>
            <a:r>
              <a:rPr lang="en-US" sz="4000" b="1" dirty="0">
                <a:solidFill>
                  <a:srgbClr val="FFC000"/>
                </a:solidFill>
              </a:rPr>
              <a:t>LUYỆN TỪ VÀ CÂU – KHỐI 4</a:t>
            </a:r>
          </a:p>
          <a:p>
            <a:pPr algn="ctr"/>
            <a:r>
              <a:rPr lang="en-US" sz="4000" b="1" dirty="0"/>
              <a:t>TUẦN 2</a:t>
            </a:r>
            <a:endParaRPr lang="vi-VN" sz="4000" b="1" dirty="0"/>
          </a:p>
        </p:txBody>
      </p:sp>
    </p:spTree>
    <p:extLst>
      <p:ext uri="{BB962C8B-B14F-4D97-AF65-F5344CB8AC3E}">
        <p14:creationId xmlns:p14="http://schemas.microsoft.com/office/powerpoint/2010/main" val="143271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3" name="Text Box 21">
            <a:extLst>
              <a:ext uri="{FF2B5EF4-FFF2-40B4-BE49-F238E27FC236}">
                <a16:creationId xmlns:a16="http://schemas.microsoft.com/office/drawing/2014/main" id="{2784475B-1297-41E0-A69C-0D9E43246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0668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en-US" sz="3600" i="1">
              <a:solidFill>
                <a:schemeClr val="hlink"/>
              </a:solidFill>
            </a:endParaRPr>
          </a:p>
        </p:txBody>
      </p:sp>
      <p:sp>
        <p:nvSpPr>
          <p:cNvPr id="33816" name="Text Box 24">
            <a:extLst>
              <a:ext uri="{FF2B5EF4-FFF2-40B4-BE49-F238E27FC236}">
                <a16:creationId xmlns:a16="http://schemas.microsoft.com/office/drawing/2014/main" id="{FE58D52A-CC78-40BB-8F85-CC7225D5A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1148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en-US" sz="3600" i="1">
              <a:solidFill>
                <a:schemeClr val="hlink"/>
              </a:solidFill>
            </a:endParaRP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1524000" y="311151"/>
            <a:ext cx="9296400" cy="120032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4: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ngữ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khuyên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chê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057400" y="1954701"/>
            <a:ext cx="4343400" cy="67710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a) Ở </a:t>
            </a:r>
            <a:r>
              <a:rPr lang="en-US" altLang="en-US" sz="3800" b="1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hiền</a:t>
            </a:r>
            <a:r>
              <a:rPr lang="en-US" altLang="en-US" sz="3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3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lành</a:t>
            </a:r>
            <a:r>
              <a:rPr lang="en-US" altLang="en-US" sz="3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2050472" y="3166670"/>
            <a:ext cx="5798127" cy="67710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3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Trâu</a:t>
            </a:r>
            <a:r>
              <a:rPr lang="en-US" altLang="en-US" sz="3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buộc</a:t>
            </a:r>
            <a:r>
              <a:rPr lang="en-US" altLang="en-US" sz="3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ghét</a:t>
            </a:r>
            <a:r>
              <a:rPr lang="en-US" altLang="en-US" sz="3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trâu</a:t>
            </a:r>
            <a:r>
              <a:rPr lang="en-US" altLang="en-US" sz="3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ăn</a:t>
            </a:r>
            <a:r>
              <a:rPr lang="en-US" altLang="en-US" sz="3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762000" y="4510901"/>
            <a:ext cx="8686800" cy="126188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chẳng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non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Ba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chụm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hòn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núi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cao</a:t>
            </a: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675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2" grpId="0"/>
      <p:bldP spid="33823" grpId="0"/>
      <p:bldP spid="33825" grpId="0"/>
      <p:bldP spid="338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0">
            <a:extLst>
              <a:ext uri="{FF2B5EF4-FFF2-40B4-BE49-F238E27FC236}">
                <a16:creationId xmlns:a16="http://schemas.microsoft.com/office/drawing/2014/main" id="{5D5B7314-3D31-4BA3-B46F-4C83101E5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302603"/>
            <a:ext cx="5943600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endParaRPr lang="en-US" altLang="en-US" sz="4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362200"/>
            <a:ext cx="1021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rgbClr val="0000FF"/>
                </a:solidFill>
              </a:rPr>
              <a:t>1. </a:t>
            </a:r>
            <a:r>
              <a:rPr lang="en-US" sz="4000" dirty="0" err="1">
                <a:solidFill>
                  <a:srgbClr val="0000FF"/>
                </a:solidFill>
              </a:rPr>
              <a:t>Tìm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thêm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các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từ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ngữ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về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Nhân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hậu</a:t>
            </a:r>
            <a:r>
              <a:rPr lang="en-US" sz="4000" dirty="0">
                <a:solidFill>
                  <a:srgbClr val="0000FF"/>
                </a:solidFill>
              </a:rPr>
              <a:t> - </a:t>
            </a:r>
            <a:r>
              <a:rPr lang="en-US" sz="4000" dirty="0" err="1">
                <a:solidFill>
                  <a:srgbClr val="0000FF"/>
                </a:solidFill>
              </a:rPr>
              <a:t>Đoàn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kết</a:t>
            </a:r>
            <a:r>
              <a:rPr lang="en-US" sz="4000" dirty="0">
                <a:solidFill>
                  <a:srgbClr val="0000FF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4000" dirty="0">
                <a:solidFill>
                  <a:srgbClr val="0000FF"/>
                </a:solidFill>
              </a:rPr>
              <a:t>2. </a:t>
            </a:r>
            <a:r>
              <a:rPr lang="en-US" sz="4000" dirty="0" err="1">
                <a:solidFill>
                  <a:srgbClr val="0000FF"/>
                </a:solidFill>
              </a:rPr>
              <a:t>Hoàn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thành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các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bài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tập</a:t>
            </a:r>
            <a:r>
              <a:rPr lang="en-US" sz="4000" dirty="0">
                <a:solidFill>
                  <a:srgbClr val="0000FF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4000" dirty="0">
                <a:solidFill>
                  <a:srgbClr val="0000FF"/>
                </a:solidFill>
              </a:rPr>
              <a:t>3. </a:t>
            </a:r>
            <a:r>
              <a:rPr lang="en-US" sz="4000" dirty="0" err="1">
                <a:solidFill>
                  <a:srgbClr val="0000FF"/>
                </a:solidFill>
              </a:rPr>
              <a:t>Tìm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thêm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các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câu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tục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ngữ</a:t>
            </a:r>
            <a:r>
              <a:rPr lang="en-US" sz="4000" dirty="0">
                <a:solidFill>
                  <a:srgbClr val="0000FF"/>
                </a:solidFill>
              </a:rPr>
              <a:t>, </a:t>
            </a:r>
            <a:r>
              <a:rPr lang="en-US" sz="4000" dirty="0" err="1">
                <a:solidFill>
                  <a:srgbClr val="0000FF"/>
                </a:solidFill>
              </a:rPr>
              <a:t>thành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ngữ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thích</a:t>
            </a:r>
            <a:r>
              <a:rPr lang="en-US" sz="4000" dirty="0">
                <a:solidFill>
                  <a:srgbClr val="0000FF"/>
                </a:solidFill>
              </a:rPr>
              <a:t>     </a:t>
            </a:r>
            <a:r>
              <a:rPr lang="en-US" sz="4000" dirty="0" err="1">
                <a:solidFill>
                  <a:srgbClr val="0000FF"/>
                </a:solidFill>
              </a:rPr>
              <a:t>hợp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với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chủ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điểm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mà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em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học</a:t>
            </a:r>
            <a:r>
              <a:rPr lang="en-US" sz="4000" dirty="0">
                <a:solidFill>
                  <a:srgbClr val="0000FF"/>
                </a:solidFill>
              </a:rPr>
              <a:t>.</a:t>
            </a:r>
          </a:p>
          <a:p>
            <a:endParaRPr lang="vi-VN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304800" y="0"/>
            <a:ext cx="10515600" cy="5943600"/>
          </a:xfrm>
          <a:prstGeom prst="cloud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1066800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Các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em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nghỉ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giải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lao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 10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phút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nhé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" panose="020B0603050302020204" pitchFamily="34" charset="-93"/>
                <a:ea typeface="HP001" panose="020B0603050302020204" pitchFamily="34" charset="-93"/>
                <a:cs typeface="+mn-cs"/>
              </a:rPr>
              <a:t>!</a:t>
            </a:r>
            <a:endParaRPr kumimoji="0" lang="vi-VN" sz="7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" panose="020B0603050302020204" pitchFamily="34" charset="-93"/>
              <a:ea typeface="HP001" panose="020B0603050302020204" pitchFamily="34" charset="-93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069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3 | Mầm non Gia Thượng">
            <a:extLst>
              <a:ext uri="{FF2B5EF4-FFF2-40B4-BE49-F238E27FC236}">
                <a16:creationId xmlns:a16="http://schemas.microsoft.com/office/drawing/2014/main" id="{31EB252F-ADA4-4829-ABA6-531592CB3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20">
            <a:extLst>
              <a:ext uri="{FF2B5EF4-FFF2-40B4-BE49-F238E27FC236}">
                <a16:creationId xmlns:a16="http://schemas.microsoft.com/office/drawing/2014/main" id="{C03E0DB7-1C45-4B7B-9E83-A81B38C529A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57600" y="609600"/>
            <a:ext cx="507682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Luyện</a:t>
            </a:r>
            <a:r>
              <a:rPr lang="en-US" sz="3600" b="1" kern="10" dirty="0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từ</a:t>
            </a:r>
            <a:r>
              <a:rPr lang="en-US" sz="3600" b="1" kern="10" dirty="0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và</a:t>
            </a:r>
            <a:r>
              <a:rPr lang="en-US" sz="3600" b="1" kern="10" dirty="0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câu</a:t>
            </a:r>
            <a:r>
              <a:rPr lang="en-US" sz="3600" b="1" kern="10" dirty="0">
                <a:solidFill>
                  <a:srgbClr val="006600"/>
                </a:solidFill>
                <a:effectLst>
                  <a:outerShdw blurRad="38100" dist="19049" dir="2700000" algn="tl" rotWithShape="0">
                    <a:schemeClr val="tx1">
                      <a:alpha val="39998"/>
                    </a:schemeClr>
                  </a:outerShdw>
                </a:effectLst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WordArt 21">
            <a:extLst>
              <a:ext uri="{FF2B5EF4-FFF2-40B4-BE49-F238E27FC236}">
                <a16:creationId xmlns:a16="http://schemas.microsoft.com/office/drawing/2014/main" id="{59D5E21D-A463-4B49-A111-C47AD418AB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76600" y="1143000"/>
            <a:ext cx="579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Mở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rộng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vốn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từ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Nhân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hậu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–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Đoàn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kết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2819400"/>
            <a:ext cx="43434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FF"/>
                </a:solidFill>
              </a:rPr>
              <a:t>Có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lòng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thương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người</a:t>
            </a:r>
            <a:r>
              <a:rPr lang="en-US" sz="4000" b="1" dirty="0">
                <a:solidFill>
                  <a:srgbClr val="0000FF"/>
                </a:solidFill>
              </a:rPr>
              <a:t>, </a:t>
            </a:r>
            <a:r>
              <a:rPr lang="en-US" sz="4000" b="1" dirty="0" err="1">
                <a:solidFill>
                  <a:srgbClr val="0000FF"/>
                </a:solidFill>
              </a:rPr>
              <a:t>luôn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mang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những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thứ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tốt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đẹp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cho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người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khác</a:t>
            </a:r>
            <a:r>
              <a:rPr lang="en-US" sz="4000" b="1" dirty="0">
                <a:solidFill>
                  <a:srgbClr val="0000FF"/>
                </a:solidFill>
              </a:rPr>
              <a:t>.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2819400"/>
            <a:ext cx="4038600" cy="255454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C00000"/>
                </a:solidFill>
              </a:rPr>
              <a:t>Kết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lại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thành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một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khối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thống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nhất</a:t>
            </a:r>
            <a:r>
              <a:rPr lang="en-US" sz="4000" b="1" dirty="0">
                <a:solidFill>
                  <a:srgbClr val="0000FF"/>
                </a:solidFill>
              </a:rPr>
              <a:t>, </a:t>
            </a:r>
            <a:r>
              <a:rPr lang="en-US" sz="4000" b="1" dirty="0" err="1">
                <a:solidFill>
                  <a:srgbClr val="0000FF"/>
                </a:solidFill>
              </a:rPr>
              <a:t>cùng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hoạt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động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vì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lợi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ích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chung</a:t>
            </a:r>
            <a:r>
              <a:rPr lang="en-US" sz="4000" b="1" dirty="0">
                <a:solidFill>
                  <a:srgbClr val="0000FF"/>
                </a:solidFill>
              </a:rPr>
              <a:t>.</a:t>
            </a:r>
            <a:endParaRPr lang="vi-VN" sz="4000" b="1" dirty="0">
              <a:solidFill>
                <a:srgbClr val="0000FF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14800" y="2237096"/>
            <a:ext cx="798394" cy="609600"/>
          </a:xfrm>
          <a:prstGeom prst="straightConnector1">
            <a:avLst/>
          </a:prstGeom>
          <a:ln w="73025" cmpd="sng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507406" y="2209800"/>
            <a:ext cx="798394" cy="636896"/>
          </a:xfrm>
          <a:prstGeom prst="straightConnector1">
            <a:avLst/>
          </a:prstGeom>
          <a:ln w="73025" cmpd="sng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25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9ED2D949-85CE-44FA-B9D0-1B4D28371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133032"/>
            <a:ext cx="5410200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</a:rPr>
              <a:t> 1: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ngữ</a:t>
            </a:r>
            <a:r>
              <a:rPr lang="en-US" altLang="en-US" sz="4000" b="1" dirty="0">
                <a:latin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B880EC7-B55D-4F50-A8DE-7BC39813D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25551"/>
              </p:ext>
            </p:extLst>
          </p:nvPr>
        </p:nvGraphicFramePr>
        <p:xfrm>
          <a:off x="990600" y="923477"/>
          <a:ext cx="10668000" cy="5934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5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TỪ NGỮ</a:t>
                      </a: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679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200" b="1" i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679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679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0085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0" kern="12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200" b="1" i="0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32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3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FED8609-6576-435C-8965-9BE261476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81200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M: </a:t>
            </a:r>
            <a:r>
              <a:rPr lang="en-US" altLang="en-US" dirty="0" err="1">
                <a:latin typeface="Times New Roman" panose="02020603050405020304" pitchFamily="18" charset="0"/>
              </a:rPr>
              <a:t>lòng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thương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người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3B33D5-2A44-4F45-AED5-1CBB3DDC9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300" y="3505200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M: </a:t>
            </a:r>
            <a:r>
              <a:rPr lang="en-US" altLang="en-US" dirty="0" err="1">
                <a:latin typeface="Times New Roman" panose="02020603050405020304" pitchFamily="18" charset="0"/>
              </a:rPr>
              <a:t>độc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ác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D77610-6E8B-4F02-9486-115A0EECF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631460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M: </a:t>
            </a:r>
            <a:r>
              <a:rPr lang="en-US" altLang="en-US" dirty="0" err="1">
                <a:latin typeface="Times New Roman" panose="02020603050405020304" pitchFamily="18" charset="0"/>
              </a:rPr>
              <a:t>cưu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mang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9082DC-BE71-4B09-AC30-8859629D3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42710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M: </a:t>
            </a:r>
            <a:r>
              <a:rPr lang="en-US" altLang="en-US" dirty="0" err="1">
                <a:latin typeface="Times New Roman" panose="02020603050405020304" pitchFamily="18" charset="0"/>
              </a:rPr>
              <a:t>ức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hiếp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5521F6C3-EEB0-4004-A9E4-1C11C19AD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5753"/>
            <a:ext cx="4876800" cy="126188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800" b="1" dirty="0">
                <a:latin typeface="Times New Roman" panose="02020603050405020304" pitchFamily="18" charset="0"/>
              </a:rPr>
              <a:t> 1: </a:t>
            </a:r>
            <a:r>
              <a:rPr lang="en-US" altLang="en-US" sz="38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3800" b="1" dirty="0"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3800" b="1" dirty="0"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3800" b="1" dirty="0">
                <a:latin typeface="Times New Roman" panose="02020603050405020304" pitchFamily="18" charset="0"/>
              </a:rPr>
              <a:t> </a:t>
            </a:r>
            <a:r>
              <a:rPr lang="en-US" altLang="en-US" sz="3800" b="1" dirty="0" err="1">
                <a:latin typeface="Times New Roman" panose="02020603050405020304" pitchFamily="18" charset="0"/>
              </a:rPr>
              <a:t>ngữ</a:t>
            </a:r>
            <a:r>
              <a:rPr lang="en-US" altLang="en-US" sz="3800" b="1" dirty="0">
                <a:latin typeface="Times New Roman" panose="02020603050405020304" pitchFamily="18" charset="0"/>
              </a:rPr>
              <a:t>: </a:t>
            </a:r>
            <a:r>
              <a:rPr lang="en-US" altLang="en-US" sz="3800" b="1" dirty="0" err="1">
                <a:latin typeface="Times New Roman" panose="02020603050405020304" pitchFamily="18" charset="0"/>
              </a:rPr>
              <a:t>ngữ</a:t>
            </a:r>
            <a:r>
              <a:rPr lang="en-US" altLang="en-US" sz="3800" b="1" dirty="0">
                <a:latin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9DCF27B-EFFF-4CD2-80ED-DF2B4D0BA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64886"/>
              </p:ext>
            </p:extLst>
          </p:nvPr>
        </p:nvGraphicFramePr>
        <p:xfrm>
          <a:off x="685800" y="812800"/>
          <a:ext cx="10972800" cy="6060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42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0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43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91433" marR="91433" marT="45724" marB="45724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TỪ NGỮ</a:t>
                      </a:r>
                    </a:p>
                  </a:txBody>
                  <a:tcPr marL="91433" marR="91433" marT="45724" marB="45724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0370">
                <a:tc>
                  <a:txBody>
                    <a:bodyPr/>
                    <a:lstStyle/>
                    <a:p>
                      <a:pPr algn="l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3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33" marR="91433" marT="45724" marB="45724" anchor="ctr"/>
                </a:tc>
                <a:tc>
                  <a:txBody>
                    <a:bodyPr/>
                    <a:lstStyle/>
                    <a:p>
                      <a:pPr algn="l"/>
                      <a:endParaRPr lang="en-US" sz="2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1019">
                <a:tc>
                  <a:txBody>
                    <a:bodyPr/>
                    <a:lstStyle/>
                    <a:p>
                      <a:pPr algn="l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3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33" marR="91433" marT="45724" marB="45724" anchor="ctr"/>
                </a:tc>
                <a:tc>
                  <a:txBody>
                    <a:bodyPr/>
                    <a:lstStyle/>
                    <a:p>
                      <a:pPr algn="l"/>
                      <a:endParaRPr lang="en-US" sz="2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9805">
                <a:tc>
                  <a:txBody>
                    <a:bodyPr/>
                    <a:lstStyle/>
                    <a:p>
                      <a:pPr algn="l"/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3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3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3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3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33" marR="91433" marT="45724" marB="45724" anchor="ctr"/>
                </a:tc>
                <a:tc>
                  <a:txBody>
                    <a:bodyPr/>
                    <a:lstStyle/>
                    <a:p>
                      <a:pPr algn="l"/>
                      <a:endParaRPr lang="en-US" sz="2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980">
                <a:tc>
                  <a:txBody>
                    <a:bodyPr/>
                    <a:lstStyle/>
                    <a:p>
                      <a:pPr algn="l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3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30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4" marB="45724" anchor="ctr"/>
                </a:tc>
                <a:tc>
                  <a:txBody>
                    <a:bodyPr/>
                    <a:lstStyle/>
                    <a:p>
                      <a:pPr algn="l"/>
                      <a:endParaRPr lang="en-US" sz="26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15000" y="1768519"/>
            <a:ext cx="5943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1" y="3350062"/>
            <a:ext cx="594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>
                <a:solidFill>
                  <a:srgbClr val="FF0000"/>
                </a:solidFill>
              </a:rPr>
              <a:t>hung </a:t>
            </a:r>
            <a:r>
              <a:rPr lang="en-US" altLang="en-US" sz="3000" dirty="0" err="1">
                <a:solidFill>
                  <a:srgbClr val="FF0000"/>
                </a:solidFill>
              </a:rPr>
              <a:t>ác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nanh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ác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tàn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ác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tàn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bạo</a:t>
            </a:r>
            <a:r>
              <a:rPr lang="en-US" altLang="en-US" sz="3000" dirty="0">
                <a:solidFill>
                  <a:srgbClr val="FF0000"/>
                </a:solidFill>
              </a:rPr>
              <a:t>, cay </a:t>
            </a:r>
            <a:r>
              <a:rPr lang="en-US" altLang="en-US" sz="3000" dirty="0" err="1">
                <a:solidFill>
                  <a:srgbClr val="FF0000"/>
                </a:solidFill>
              </a:rPr>
              <a:t>độc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ác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nghiệt</a:t>
            </a:r>
            <a:r>
              <a:rPr lang="en-US" altLang="en-US" sz="3000" dirty="0">
                <a:solidFill>
                  <a:srgbClr val="FF0000"/>
                </a:solidFill>
              </a:rPr>
              <a:t>, hung </a:t>
            </a:r>
            <a:r>
              <a:rPr lang="en-US" altLang="en-US" sz="3000" dirty="0" err="1">
                <a:solidFill>
                  <a:srgbClr val="FF0000"/>
                </a:solidFill>
              </a:rPr>
              <a:t>dữ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dữ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tợn</a:t>
            </a:r>
            <a:r>
              <a:rPr lang="en-US" altLang="en-US" sz="3000" dirty="0">
                <a:solidFill>
                  <a:srgbClr val="FF0000"/>
                </a:solidFill>
              </a:rPr>
              <a:t>,….</a:t>
            </a:r>
            <a:endParaRPr lang="en-US" sz="3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vi-VN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4699337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 err="1">
                <a:solidFill>
                  <a:srgbClr val="0000FF"/>
                </a:solidFill>
              </a:rPr>
              <a:t>cứu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giúp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cứu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trợ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ủng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hộ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bênh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vực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bảo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vệ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che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chở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che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đỡ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nâng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đỡ</a:t>
            </a:r>
            <a:r>
              <a:rPr lang="en-US" altLang="en-US" sz="3000" dirty="0">
                <a:solidFill>
                  <a:srgbClr val="0000FF"/>
                </a:solidFill>
              </a:rPr>
              <a:t>,…</a:t>
            </a:r>
            <a:endParaRPr lang="en-US" sz="30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5815847"/>
            <a:ext cx="5867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 err="1">
                <a:solidFill>
                  <a:srgbClr val="FF0000"/>
                </a:solidFill>
              </a:rPr>
              <a:t>ăn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hiếp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hà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hiếp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bắt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nạt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hành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hạ</a:t>
            </a:r>
            <a:r>
              <a:rPr lang="en-US" altLang="en-US" sz="3000" dirty="0">
                <a:solidFill>
                  <a:srgbClr val="FF0000"/>
                </a:solidFill>
              </a:rPr>
              <a:t>, </a:t>
            </a:r>
            <a:r>
              <a:rPr lang="en-US" altLang="en-US" sz="3000" dirty="0" err="1">
                <a:solidFill>
                  <a:srgbClr val="FF0000"/>
                </a:solidFill>
              </a:rPr>
              <a:t>đánh</a:t>
            </a:r>
            <a:r>
              <a:rPr lang="en-US" altLang="en-US" sz="3000" dirty="0">
                <a:solidFill>
                  <a:srgbClr val="FF0000"/>
                </a:solidFill>
              </a:rPr>
              <a:t> </a:t>
            </a:r>
            <a:r>
              <a:rPr lang="en-US" altLang="en-US" sz="3000" dirty="0" err="1">
                <a:solidFill>
                  <a:srgbClr val="FF0000"/>
                </a:solidFill>
              </a:rPr>
              <a:t>đập</a:t>
            </a:r>
            <a:r>
              <a:rPr lang="en-US" altLang="en-US" sz="3000" dirty="0">
                <a:solidFill>
                  <a:srgbClr val="FF0000"/>
                </a:solidFill>
              </a:rPr>
              <a:t>,…</a:t>
            </a:r>
            <a:endParaRPr lang="en-US" sz="3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vi-VN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5708072" y="1624042"/>
            <a:ext cx="59505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000" dirty="0" err="1">
                <a:solidFill>
                  <a:srgbClr val="0000FF"/>
                </a:solidFill>
              </a:rPr>
              <a:t>lòng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nhân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ái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vị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tha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tình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thân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ái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yêu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quí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xót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thương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tha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thứ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độ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lượng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bao</a:t>
            </a:r>
            <a:r>
              <a:rPr lang="en-US" altLang="en-US" sz="3000" dirty="0">
                <a:solidFill>
                  <a:srgbClr val="0000FF"/>
                </a:solidFill>
              </a:rPr>
              <a:t> dung, </a:t>
            </a:r>
            <a:r>
              <a:rPr lang="en-US" altLang="en-US" sz="3000" dirty="0" err="1">
                <a:solidFill>
                  <a:srgbClr val="0000FF"/>
                </a:solidFill>
              </a:rPr>
              <a:t>thông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cảm</a:t>
            </a:r>
            <a:r>
              <a:rPr lang="en-US" altLang="en-US" sz="3000" dirty="0">
                <a:solidFill>
                  <a:srgbClr val="0000FF"/>
                </a:solidFill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</a:rPr>
              <a:t>đồng</a:t>
            </a:r>
            <a:r>
              <a:rPr lang="en-US" altLang="en-US" sz="3000" dirty="0">
                <a:solidFill>
                  <a:srgbClr val="0000FF"/>
                </a:solidFill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</a:rPr>
              <a:t>cảm</a:t>
            </a:r>
            <a:r>
              <a:rPr lang="en-US" altLang="en-US" sz="3000" dirty="0">
                <a:solidFill>
                  <a:srgbClr val="0000FF"/>
                </a:solidFill>
              </a:rPr>
              <a:t>,…</a:t>
            </a:r>
            <a:endParaRPr lang="en-US" sz="3000" dirty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endParaRPr lang="vi-VN" sz="3000" dirty="0"/>
          </a:p>
        </p:txBody>
      </p:sp>
    </p:spTree>
    <p:extLst>
      <p:ext uri="{BB962C8B-B14F-4D97-AF65-F5344CB8AC3E}">
        <p14:creationId xmlns:p14="http://schemas.microsoft.com/office/powerpoint/2010/main" val="356232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hình nền powerpoint màu sáng - hinhanhsieudep.net">
            <a:extLst>
              <a:ext uri="{FF2B5EF4-FFF2-40B4-BE49-F238E27FC236}">
                <a16:creationId xmlns:a16="http://schemas.microsoft.com/office/drawing/2014/main" id="{DF898C57-C0C5-47F9-B050-5EEC75A76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-1688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4448E1A-33C9-49B6-9BC4-FC3BED39748B}"/>
              </a:ext>
            </a:extLst>
          </p:cNvPr>
          <p:cNvSpPr/>
          <p:nvPr/>
        </p:nvSpPr>
        <p:spPr>
          <a:xfrm>
            <a:off x="609600" y="352100"/>
            <a:ext cx="9829800" cy="1846659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  <a:sym typeface="Symbol" panose="05050102010706020507" pitchFamily="18" charset="2"/>
              </a:rPr>
              <a:t> </a:t>
            </a:r>
            <a:r>
              <a:rPr lang="en-US" altLang="en-US" sz="38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3800" b="1" u="sng" dirty="0">
                <a:solidFill>
                  <a:srgbClr val="0000FF"/>
                </a:solidFill>
              </a:rPr>
              <a:t> 2:</a:t>
            </a:r>
            <a:r>
              <a:rPr lang="en-US" altLang="en-US" sz="3800" b="1" dirty="0">
                <a:solidFill>
                  <a:srgbClr val="0000FF"/>
                </a:solidFill>
              </a:rPr>
              <a:t> Cho </a:t>
            </a:r>
            <a:r>
              <a:rPr lang="en-US" altLang="en-US" sz="3800" b="1" dirty="0" err="1">
                <a:solidFill>
                  <a:srgbClr val="0000FF"/>
                </a:solidFill>
              </a:rPr>
              <a:t>các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từ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sau</a:t>
            </a:r>
            <a:r>
              <a:rPr lang="en-US" altLang="en-US" sz="3800" b="1" dirty="0">
                <a:solidFill>
                  <a:srgbClr val="0000FF"/>
                </a:solidFill>
              </a:rPr>
              <a:t>: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dân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hậu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ái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công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loại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đức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từ</a:t>
            </a:r>
            <a:r>
              <a:rPr lang="en-US" altLang="en-US" sz="3800" b="1" dirty="0">
                <a:solidFill>
                  <a:srgbClr val="002060"/>
                </a:solidFill>
              </a:rPr>
              <a:t>, </a:t>
            </a:r>
            <a:r>
              <a:rPr lang="en-US" altLang="en-US" sz="3800" b="1" dirty="0" err="1">
                <a:solidFill>
                  <a:srgbClr val="002060"/>
                </a:solidFill>
              </a:rPr>
              <a:t>nhân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tài</a:t>
            </a:r>
            <a:r>
              <a:rPr lang="en-US" altLang="en-US" sz="3800" b="1" dirty="0">
                <a:solidFill>
                  <a:srgbClr val="002060"/>
                </a:solidFill>
              </a:rPr>
              <a:t>. </a:t>
            </a:r>
            <a:r>
              <a:rPr lang="en-US" altLang="en-US" sz="3800" b="1" dirty="0" err="1">
                <a:solidFill>
                  <a:srgbClr val="0000FF"/>
                </a:solidFill>
              </a:rPr>
              <a:t>Hãy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cho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biết</a:t>
            </a:r>
            <a:r>
              <a:rPr lang="en-US" altLang="en-US" sz="38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E77537-0E73-45D0-9270-221C0475CF41}"/>
              </a:ext>
            </a:extLst>
          </p:cNvPr>
          <p:cNvSpPr/>
          <p:nvPr/>
        </p:nvSpPr>
        <p:spPr>
          <a:xfrm>
            <a:off x="1828800" y="2471707"/>
            <a:ext cx="830580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</a:rPr>
              <a:t>a. </a:t>
            </a:r>
            <a:r>
              <a:rPr lang="en-US" altLang="en-US" sz="38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những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từ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nào</a:t>
            </a:r>
            <a:r>
              <a:rPr lang="en-US" altLang="en-US" sz="3800" b="1" dirty="0">
                <a:solidFill>
                  <a:srgbClr val="0000FF"/>
                </a:solidFill>
              </a:rPr>
              <a:t>, </a:t>
            </a:r>
            <a:r>
              <a:rPr lang="en-US" altLang="en-US" sz="3800" b="1" dirty="0" err="1">
                <a:solidFill>
                  <a:srgbClr val="0000FF"/>
                </a:solidFill>
              </a:rPr>
              <a:t>tiếng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i="1" dirty="0" err="1">
                <a:solidFill>
                  <a:srgbClr val="FF0066"/>
                </a:solidFill>
              </a:rPr>
              <a:t>nhân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có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nghĩa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là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>
                <a:solidFill>
                  <a:srgbClr val="FF0066"/>
                </a:solidFill>
              </a:rPr>
              <a:t>“</a:t>
            </a:r>
            <a:r>
              <a:rPr lang="en-US" altLang="en-US" sz="38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800" b="1" dirty="0">
                <a:solidFill>
                  <a:srgbClr val="FF0066"/>
                </a:solidFill>
              </a:rPr>
              <a:t>”</a:t>
            </a:r>
            <a:r>
              <a:rPr lang="en-US" altLang="en-US" sz="38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7F21DB-F9DB-4F1B-B396-C03D00C40511}"/>
              </a:ext>
            </a:extLst>
          </p:cNvPr>
          <p:cNvSpPr/>
          <p:nvPr/>
        </p:nvSpPr>
        <p:spPr>
          <a:xfrm>
            <a:off x="1828800" y="3919716"/>
            <a:ext cx="8153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>
                <a:solidFill>
                  <a:srgbClr val="0000FF"/>
                </a:solidFill>
              </a:rPr>
              <a:t>b. </a:t>
            </a:r>
            <a:r>
              <a:rPr lang="en-US" altLang="en-US" sz="38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những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từ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nào</a:t>
            </a:r>
            <a:r>
              <a:rPr lang="en-US" altLang="en-US" sz="3800" b="1" dirty="0">
                <a:solidFill>
                  <a:srgbClr val="0000FF"/>
                </a:solidFill>
              </a:rPr>
              <a:t>, </a:t>
            </a:r>
            <a:r>
              <a:rPr lang="en-US" altLang="en-US" sz="3800" b="1" dirty="0" err="1">
                <a:solidFill>
                  <a:srgbClr val="0000FF"/>
                </a:solidFill>
              </a:rPr>
              <a:t>tiếng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i="1" dirty="0" err="1">
                <a:solidFill>
                  <a:srgbClr val="FF0066"/>
                </a:solidFill>
              </a:rPr>
              <a:t>nhân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có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nghĩa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 err="1">
                <a:solidFill>
                  <a:srgbClr val="0000FF"/>
                </a:solidFill>
              </a:rPr>
              <a:t>là</a:t>
            </a:r>
            <a:r>
              <a:rPr lang="en-US" altLang="en-US" sz="3800" b="1" dirty="0">
                <a:solidFill>
                  <a:srgbClr val="0000FF"/>
                </a:solidFill>
              </a:rPr>
              <a:t> </a:t>
            </a:r>
            <a:r>
              <a:rPr lang="en-US" altLang="en-US" sz="3800" b="1" dirty="0">
                <a:solidFill>
                  <a:srgbClr val="FF0066"/>
                </a:solidFill>
              </a:rPr>
              <a:t>“</a:t>
            </a:r>
            <a:r>
              <a:rPr lang="en-US" altLang="en-US" sz="3800" b="1" dirty="0" err="1">
                <a:solidFill>
                  <a:srgbClr val="FF0066"/>
                </a:solidFill>
              </a:rPr>
              <a:t>lòng</a:t>
            </a:r>
            <a:r>
              <a:rPr lang="en-US" altLang="en-US" sz="3800" b="1" dirty="0">
                <a:solidFill>
                  <a:srgbClr val="FF0066"/>
                </a:solidFill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</a:rPr>
              <a:t>thương</a:t>
            </a:r>
            <a:r>
              <a:rPr lang="en-US" altLang="en-US" sz="3800" b="1" dirty="0">
                <a:solidFill>
                  <a:srgbClr val="FF0066"/>
                </a:solidFill>
              </a:rPr>
              <a:t> </a:t>
            </a:r>
            <a:r>
              <a:rPr lang="en-US" altLang="en-US" sz="38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800" b="1" dirty="0">
                <a:solidFill>
                  <a:srgbClr val="FF0066"/>
                </a:solidFill>
              </a:rPr>
              <a:t>”</a:t>
            </a:r>
            <a:r>
              <a:rPr lang="en-US" altLang="en-US" sz="3800" b="1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4804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Hình nền Powerpoint chủ đề giáo dục - Hedieuhanh.Com">
            <a:extLst>
              <a:ext uri="{FF2B5EF4-FFF2-40B4-BE49-F238E27FC236}">
                <a16:creationId xmlns:a16="http://schemas.microsoft.com/office/drawing/2014/main" id="{AC69718E-3FAD-48D9-8F84-75BDEAD15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76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647541-C38F-4F41-BB27-0636E4146AD4}"/>
              </a:ext>
            </a:extLst>
          </p:cNvPr>
          <p:cNvSpPr txBox="1"/>
          <p:nvPr/>
        </p:nvSpPr>
        <p:spPr>
          <a:xfrm>
            <a:off x="4572000" y="32825"/>
            <a:ext cx="3505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</a:rPr>
              <a:t>Giải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nghĩa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từ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D927B-0845-4D70-A84A-4F045310068C}"/>
              </a:ext>
            </a:extLst>
          </p:cNvPr>
          <p:cNvSpPr txBox="1"/>
          <p:nvPr/>
        </p:nvSpPr>
        <p:spPr>
          <a:xfrm>
            <a:off x="408711" y="941630"/>
            <a:ext cx="2715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dân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5A487-9A70-4818-9274-81231252AF75}"/>
              </a:ext>
            </a:extLst>
          </p:cNvPr>
          <p:cNvSpPr txBox="1"/>
          <p:nvPr/>
        </p:nvSpPr>
        <p:spPr>
          <a:xfrm>
            <a:off x="408711" y="2117449"/>
            <a:ext cx="2715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hậu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D2113-D4CE-4579-A800-6EDD1B80E4B4}"/>
              </a:ext>
            </a:extLst>
          </p:cNvPr>
          <p:cNvSpPr txBox="1"/>
          <p:nvPr/>
        </p:nvSpPr>
        <p:spPr>
          <a:xfrm>
            <a:off x="483172" y="3505200"/>
            <a:ext cx="233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ái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157CB8-20F8-42C7-A97D-4BB57722910D}"/>
              </a:ext>
            </a:extLst>
          </p:cNvPr>
          <p:cNvSpPr txBox="1"/>
          <p:nvPr/>
        </p:nvSpPr>
        <p:spPr>
          <a:xfrm>
            <a:off x="483172" y="4572000"/>
            <a:ext cx="285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Công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3600" b="1" dirty="0">
                <a:solidFill>
                  <a:srgbClr val="0000FF"/>
                </a:solidFill>
              </a:rPr>
              <a:t>: </a:t>
            </a:r>
            <a:endParaRPr lang="vi-VN" sz="3600" b="1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63DCA6-D9B2-4854-B850-4EF5ADAD2B73}"/>
              </a:ext>
            </a:extLst>
          </p:cNvPr>
          <p:cNvSpPr txBox="1"/>
          <p:nvPr/>
        </p:nvSpPr>
        <p:spPr>
          <a:xfrm>
            <a:off x="3401291" y="965789"/>
            <a:ext cx="7571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C00000"/>
                </a:solidFill>
              </a:rPr>
              <a:t>Còn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gọi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là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dân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quần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chúng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8ACEB-D632-43E6-8A40-ECF8AE914B15}"/>
              </a:ext>
            </a:extLst>
          </p:cNvPr>
          <p:cNvSpPr txBox="1"/>
          <p:nvPr/>
        </p:nvSpPr>
        <p:spPr>
          <a:xfrm>
            <a:off x="3415868" y="2117449"/>
            <a:ext cx="86237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>
                <a:solidFill>
                  <a:srgbClr val="C00000"/>
                </a:solidFill>
              </a:rPr>
              <a:t>Có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lòng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thương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luôn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mang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những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thứ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tốt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đẹp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cho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khác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F271CE-1775-47A6-9B8D-976A865FC0FC}"/>
              </a:ext>
            </a:extLst>
          </p:cNvPr>
          <p:cNvSpPr txBox="1"/>
          <p:nvPr/>
        </p:nvSpPr>
        <p:spPr>
          <a:xfrm>
            <a:off x="3401291" y="3505200"/>
            <a:ext cx="7571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C00000"/>
                </a:solidFill>
              </a:rPr>
              <a:t>Tình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yêu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thương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giúp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đỡ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lẫn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nhau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B9CFA1B4-E603-4EB4-ACC3-056EA9FB787A}"/>
              </a:ext>
            </a:extLst>
          </p:cNvPr>
          <p:cNvSpPr txBox="1"/>
          <p:nvPr/>
        </p:nvSpPr>
        <p:spPr>
          <a:xfrm>
            <a:off x="3450504" y="4547352"/>
            <a:ext cx="6072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sz="4000" dirty="0" err="1">
                <a:solidFill>
                  <a:srgbClr val="C00000"/>
                </a:solidFill>
              </a:rPr>
              <a:t>Là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những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lao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động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3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p Hình nền Powerpoint chủ đề giáo dục - Hedieuhanh.Com">
            <a:extLst>
              <a:ext uri="{FF2B5EF4-FFF2-40B4-BE49-F238E27FC236}">
                <a16:creationId xmlns:a16="http://schemas.microsoft.com/office/drawing/2014/main" id="{9DA4B2C2-DCE7-4640-AC03-3BBC689B9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37A214-EE8A-46C1-9EA0-D59CFB6850E4}"/>
              </a:ext>
            </a:extLst>
          </p:cNvPr>
          <p:cNvSpPr txBox="1"/>
          <p:nvPr/>
        </p:nvSpPr>
        <p:spPr>
          <a:xfrm>
            <a:off x="457200" y="6858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loại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F4099F-BF2E-4427-9624-0582246AA1ED}"/>
              </a:ext>
            </a:extLst>
          </p:cNvPr>
          <p:cNvSpPr txBox="1"/>
          <p:nvPr/>
        </p:nvSpPr>
        <p:spPr>
          <a:xfrm>
            <a:off x="3048000" y="6858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en-US" sz="4000" dirty="0" err="1">
                <a:solidFill>
                  <a:srgbClr val="C00000"/>
                </a:solidFill>
              </a:rPr>
              <a:t>Loài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tổng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thể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những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sống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trên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trái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đất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A11FAC-BCC5-4B74-A35D-4F49185E7ACC}"/>
              </a:ext>
            </a:extLst>
          </p:cNvPr>
          <p:cNvSpPr txBox="1"/>
          <p:nvPr/>
        </p:nvSpPr>
        <p:spPr>
          <a:xfrm>
            <a:off x="436418" y="2087500"/>
            <a:ext cx="2611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đức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A20F5CDB-18AC-4798-80BC-138381A77D5A}"/>
              </a:ext>
            </a:extLst>
          </p:cNvPr>
          <p:cNvSpPr txBox="1"/>
          <p:nvPr/>
        </p:nvSpPr>
        <p:spPr>
          <a:xfrm>
            <a:off x="2977973" y="2105561"/>
            <a:ext cx="7703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en-US" sz="4000" dirty="0" err="1">
                <a:solidFill>
                  <a:srgbClr val="C00000"/>
                </a:solidFill>
              </a:rPr>
              <a:t>Thương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có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lòng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yêu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thương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giúp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đỡ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khác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7BE23-24AF-4183-A7EC-89EB9C103FF5}"/>
              </a:ext>
            </a:extLst>
          </p:cNvPr>
          <p:cNvSpPr txBox="1"/>
          <p:nvPr/>
        </p:nvSpPr>
        <p:spPr>
          <a:xfrm>
            <a:off x="471055" y="363551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từ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8A4561CE-8E5B-44D4-A70C-16C4757E9B46}"/>
              </a:ext>
            </a:extLst>
          </p:cNvPr>
          <p:cNvSpPr txBox="1"/>
          <p:nvPr/>
        </p:nvSpPr>
        <p:spPr>
          <a:xfrm>
            <a:off x="3048000" y="3635513"/>
            <a:ext cx="7361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en-US" sz="4000" dirty="0" err="1">
                <a:solidFill>
                  <a:srgbClr val="C00000"/>
                </a:solidFill>
              </a:rPr>
              <a:t>Hiền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hậu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có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lòng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thương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7CA1BE-7F0E-4D2F-B132-97A1CF36A8A1}"/>
              </a:ext>
            </a:extLst>
          </p:cNvPr>
          <p:cNvSpPr txBox="1"/>
          <p:nvPr/>
        </p:nvSpPr>
        <p:spPr>
          <a:xfrm>
            <a:off x="457200" y="4524083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</a:rPr>
              <a:t>Nhân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tài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561F967-E3F5-4724-B58D-B1E349B349CE}"/>
              </a:ext>
            </a:extLst>
          </p:cNvPr>
          <p:cNvSpPr txBox="1"/>
          <p:nvPr/>
        </p:nvSpPr>
        <p:spPr>
          <a:xfrm>
            <a:off x="3048000" y="4524083"/>
            <a:ext cx="7633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en-US" sz="4000" dirty="0" err="1">
                <a:solidFill>
                  <a:srgbClr val="C00000"/>
                </a:solidFill>
              </a:rPr>
              <a:t>Là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người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có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tài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năng</a:t>
            </a:r>
            <a:r>
              <a:rPr lang="en-US" sz="4000" dirty="0">
                <a:solidFill>
                  <a:srgbClr val="C00000"/>
                </a:solidFill>
              </a:rPr>
              <a:t>.</a:t>
            </a:r>
            <a:endParaRPr lang="vi-VN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1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72" name="Text Box 48">
            <a:extLst>
              <a:ext uri="{FF2B5EF4-FFF2-40B4-BE49-F238E27FC236}">
                <a16:creationId xmlns:a16="http://schemas.microsoft.com/office/drawing/2014/main" id="{4E2A48BE-9D75-42F2-9D22-F0DB37093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1654176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6689" name="Text Box 65">
            <a:extLst>
              <a:ext uri="{FF2B5EF4-FFF2-40B4-BE49-F238E27FC236}">
                <a16:creationId xmlns:a16="http://schemas.microsoft.com/office/drawing/2014/main" id="{7B5FB784-050F-43C0-B0FD-F18F527E8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701675"/>
            <a:ext cx="3978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en-US" sz="3600" i="1">
              <a:solidFill>
                <a:schemeClr val="hlink"/>
              </a:solidFill>
            </a:endParaRPr>
          </a:p>
        </p:txBody>
      </p:sp>
      <p:sp>
        <p:nvSpPr>
          <p:cNvPr id="26693" name="Text Box 69">
            <a:extLst>
              <a:ext uri="{FF2B5EF4-FFF2-40B4-BE49-F238E27FC236}">
                <a16:creationId xmlns:a16="http://schemas.microsoft.com/office/drawing/2014/main" id="{10E5177F-719C-4C3F-8BB0-7071B5DAD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-98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6729" name="Text Box 105">
            <a:extLst>
              <a:ext uri="{FF2B5EF4-FFF2-40B4-BE49-F238E27FC236}">
                <a16:creationId xmlns:a16="http://schemas.microsoft.com/office/drawing/2014/main" id="{A21F5E20-B789-4CCE-865C-48D5C84C9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471" y="252536"/>
            <a:ext cx="4603573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 Cho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26732" name="Text Box 108">
            <a:extLst>
              <a:ext uri="{FF2B5EF4-FFF2-40B4-BE49-F238E27FC236}">
                <a16:creationId xmlns:a16="http://schemas.microsoft.com/office/drawing/2014/main" id="{00801DD1-BD42-4C7A-8251-1B5290891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579" y="238725"/>
            <a:ext cx="2314222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6733" name="Text Box 109">
            <a:extLst>
              <a:ext uri="{FF2B5EF4-FFF2-40B4-BE49-F238E27FC236}">
                <a16:creationId xmlns:a16="http://schemas.microsoft.com/office/drawing/2014/main" id="{2EE856AE-A42F-4B0F-962A-9501CAAA6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8521" y="264210"/>
            <a:ext cx="2429933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34" name="Text Box 110">
            <a:extLst>
              <a:ext uri="{FF2B5EF4-FFF2-40B4-BE49-F238E27FC236}">
                <a16:creationId xmlns:a16="http://schemas.microsoft.com/office/drawing/2014/main" id="{B64E0697-DC53-4A34-9893-238BCA657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6444" y="264210"/>
            <a:ext cx="2545644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ái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35" name="Text Box 111">
            <a:extLst>
              <a:ext uri="{FF2B5EF4-FFF2-40B4-BE49-F238E27FC236}">
                <a16:creationId xmlns:a16="http://schemas.microsoft.com/office/drawing/2014/main" id="{A7D3FE68-A459-41D7-8C53-830D62968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544" y="932891"/>
            <a:ext cx="2314222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6736" name="Text Box 112">
            <a:extLst>
              <a:ext uri="{FF2B5EF4-FFF2-40B4-BE49-F238E27FC236}">
                <a16:creationId xmlns:a16="http://schemas.microsoft.com/office/drawing/2014/main" id="{5DE62141-9EB5-4857-AA0D-C8941757A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510" y="932891"/>
            <a:ext cx="2429933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đức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37" name="Text Box 113">
            <a:extLst>
              <a:ext uri="{FF2B5EF4-FFF2-40B4-BE49-F238E27FC236}">
                <a16:creationId xmlns:a16="http://schemas.microsoft.com/office/drawing/2014/main" id="{B8E8F525-1A01-4DF8-8482-725B0F7C5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4229" y="943389"/>
            <a:ext cx="3124200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38" name="Text Box 114">
            <a:extLst>
              <a:ext uri="{FF2B5EF4-FFF2-40B4-BE49-F238E27FC236}">
                <a16:creationId xmlns:a16="http://schemas.microsoft.com/office/drawing/2014/main" id="{B8EA66A5-0D75-465C-87AE-35BBE0538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978" y="932891"/>
            <a:ext cx="2314222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6739" name="Text Box 115">
            <a:extLst>
              <a:ext uri="{FF2B5EF4-FFF2-40B4-BE49-F238E27FC236}">
                <a16:creationId xmlns:a16="http://schemas.microsoft.com/office/drawing/2014/main" id="{CB7AABF4-250F-400C-BDDF-EBD1F2F33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8451" y="905440"/>
            <a:ext cx="2429933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tài</a:t>
            </a:r>
            <a:r>
              <a:rPr lang="en-US" altLang="en-US" sz="36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26742" name="Group 118">
            <a:extLst>
              <a:ext uri="{FF2B5EF4-FFF2-40B4-BE49-F238E27FC236}">
                <a16:creationId xmlns:a16="http://schemas.microsoft.com/office/drawing/2014/main" id="{DBCD2FF2-5858-4336-939A-F413F74A9CB1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00324988"/>
              </p:ext>
            </p:extLst>
          </p:nvPr>
        </p:nvGraphicFramePr>
        <p:xfrm>
          <a:off x="1400515" y="1864167"/>
          <a:ext cx="9595783" cy="4806444"/>
        </p:xfrm>
        <a:graphic>
          <a:graphicData uri="http://schemas.openxmlformats.org/drawingml/2006/table">
            <a:tbl>
              <a:tblPr/>
              <a:tblGrid>
                <a:gridCol w="4682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3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0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4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754" name="Text Box 130">
            <a:extLst>
              <a:ext uri="{FF2B5EF4-FFF2-40B4-BE49-F238E27FC236}">
                <a16:creationId xmlns:a16="http://schemas.microsoft.com/office/drawing/2014/main" id="{34BB673C-1A2E-498F-AFC6-0AAE50F5D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979" y="1891618"/>
            <a:ext cx="3933559" cy="120032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”</a:t>
            </a:r>
            <a:endParaRPr lang="en-US" altLang="en-US" sz="3600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55" name="Text Box 131">
            <a:extLst>
              <a:ext uri="{FF2B5EF4-FFF2-40B4-BE49-F238E27FC236}">
                <a16:creationId xmlns:a16="http://schemas.microsoft.com/office/drawing/2014/main" id="{C5860CD1-25F7-49BE-944D-747C8F43F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148" y="1902116"/>
            <a:ext cx="4900859" cy="120032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“ </a:t>
            </a: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thương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26756" name="Text Box 132">
            <a:extLst>
              <a:ext uri="{FF2B5EF4-FFF2-40B4-BE49-F238E27FC236}">
                <a16:creationId xmlns:a16="http://schemas.microsoft.com/office/drawing/2014/main" id="{E0C3342D-C111-4D6D-AD4E-951DD0A94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892" y="3499638"/>
            <a:ext cx="2180205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6757" name="Text Box 133">
            <a:extLst>
              <a:ext uri="{FF2B5EF4-FFF2-40B4-BE49-F238E27FC236}">
                <a16:creationId xmlns:a16="http://schemas.microsoft.com/office/drawing/2014/main" id="{9C215278-74E3-4EB6-B9C8-760CB7BDF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3762" y="3458109"/>
            <a:ext cx="2170457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58" name="Text Box 134">
            <a:extLst>
              <a:ext uri="{FF2B5EF4-FFF2-40B4-BE49-F238E27FC236}">
                <a16:creationId xmlns:a16="http://schemas.microsoft.com/office/drawing/2014/main" id="{5D4894ED-C403-4FE7-935B-69F4CC98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2199" y="3499638"/>
            <a:ext cx="2051218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ái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59" name="Text Box 135">
            <a:extLst>
              <a:ext uri="{FF2B5EF4-FFF2-40B4-BE49-F238E27FC236}">
                <a16:creationId xmlns:a16="http://schemas.microsoft.com/office/drawing/2014/main" id="{7E70DB60-4CB9-49EE-9FC9-DC729772E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724400"/>
            <a:ext cx="2447037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60" name="Text Box 136">
            <a:extLst>
              <a:ext uri="{FF2B5EF4-FFF2-40B4-BE49-F238E27FC236}">
                <a16:creationId xmlns:a16="http://schemas.microsoft.com/office/drawing/2014/main" id="{67B05A09-BA56-4E9C-A17A-45D164F03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9746" y="3499638"/>
            <a:ext cx="2382667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6761" name="Text Box 137">
            <a:extLst>
              <a:ext uri="{FF2B5EF4-FFF2-40B4-BE49-F238E27FC236}">
                <a16:creationId xmlns:a16="http://schemas.microsoft.com/office/drawing/2014/main" id="{708B655E-F409-47F8-BB1F-406ED54E1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111" y="4701281"/>
            <a:ext cx="2209800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đức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</a:p>
        </p:txBody>
      </p:sp>
      <p:sp>
        <p:nvSpPr>
          <p:cNvPr id="26762" name="Text Box 138">
            <a:extLst>
              <a:ext uri="{FF2B5EF4-FFF2-40B4-BE49-F238E27FC236}">
                <a16:creationId xmlns:a16="http://schemas.microsoft.com/office/drawing/2014/main" id="{D3BEB6CA-1BE4-4477-BB07-87F0AEB8F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7325" y="4735748"/>
            <a:ext cx="1983060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6763" name="Text Box 139">
            <a:extLst>
              <a:ext uri="{FF2B5EF4-FFF2-40B4-BE49-F238E27FC236}">
                <a16:creationId xmlns:a16="http://schemas.microsoft.com/office/drawing/2014/main" id="{BFBEA1C8-AD08-4183-835D-D698B6B12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313" y="4759825"/>
            <a:ext cx="2260449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tài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67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67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67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54" grpId="0"/>
      <p:bldP spid="26755" grpId="0"/>
      <p:bldP spid="26756" grpId="0"/>
      <p:bldP spid="26757" grpId="0"/>
      <p:bldP spid="26758" grpId="0"/>
      <p:bldP spid="26759" grpId="0"/>
      <p:bldP spid="26760" grpId="0"/>
      <p:bldP spid="26761" grpId="0"/>
      <p:bldP spid="26762" grpId="0"/>
      <p:bldP spid="267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0" name="Text Box 16">
            <a:extLst>
              <a:ext uri="{FF2B5EF4-FFF2-40B4-BE49-F238E27FC236}">
                <a16:creationId xmlns:a16="http://schemas.microsoft.com/office/drawing/2014/main" id="{B2FBA680-2109-4545-88A2-F6422E8A0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61420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1761" name="Text Box 17">
            <a:extLst>
              <a:ext uri="{FF2B5EF4-FFF2-40B4-BE49-F238E27FC236}">
                <a16:creationId xmlns:a16="http://schemas.microsoft.com/office/drawing/2014/main" id="{52AE80EE-9B93-44E9-AE84-12C0E66D0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6" y="1722438"/>
            <a:ext cx="598194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en-US" sz="4400">
              <a:solidFill>
                <a:schemeClr val="hlink"/>
              </a:solidFill>
            </a:endParaRPr>
          </a:p>
        </p:txBody>
      </p:sp>
      <p:sp>
        <p:nvSpPr>
          <p:cNvPr id="31767" name="Text Box 23">
            <a:extLst>
              <a:ext uri="{FF2B5EF4-FFF2-40B4-BE49-F238E27FC236}">
                <a16:creationId xmlns:a16="http://schemas.microsoft.com/office/drawing/2014/main" id="{04ACA398-F39F-4A36-BA7A-E70E099B9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378803"/>
            <a:ext cx="10439400" cy="76944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US" alt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3: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2. </a:t>
            </a:r>
          </a:p>
        </p:txBody>
      </p:sp>
      <p:sp>
        <p:nvSpPr>
          <p:cNvPr id="31768" name="Text Box 24">
            <a:extLst>
              <a:ext uri="{FF2B5EF4-FFF2-40B4-BE49-F238E27FC236}">
                <a16:creationId xmlns:a16="http://schemas.microsoft.com/office/drawing/2014/main" id="{AAAC9FC3-D03F-49E2-A9AD-0F3D09C88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581400"/>
            <a:ext cx="9776073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4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Nam </a:t>
            </a:r>
            <a:r>
              <a:rPr lang="en-US" altLang="en-US" sz="4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rất</a:t>
            </a: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hùng</a:t>
            </a:r>
            <a:r>
              <a:rPr lang="en-US" altLang="en-US" sz="4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1769" name="Text Box 25">
            <a:extLst>
              <a:ext uri="{FF2B5EF4-FFF2-40B4-BE49-F238E27FC236}">
                <a16:creationId xmlns:a16="http://schemas.microsoft.com/office/drawing/2014/main" id="{0AEC6950-040D-45F0-9AAA-14D2F5058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9203"/>
            <a:ext cx="10668000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ngành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xây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00200" y="4267200"/>
            <a:ext cx="26066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5253464"/>
            <a:ext cx="259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 Box 23">
            <a:extLst>
              <a:ext uri="{FF2B5EF4-FFF2-40B4-BE49-F238E27FC236}">
                <a16:creationId xmlns:a16="http://schemas.microsoft.com/office/drawing/2014/main" id="{04ACA398-F39F-4A36-BA7A-E70E099B9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99382"/>
            <a:ext cx="9296400" cy="1077218"/>
          </a:xfrm>
          <a:prstGeom prst="rect">
            <a:avLst/>
          </a:prstGeom>
          <a:solidFill>
            <a:srgbClr val="FFF757"/>
          </a:solidFill>
          <a:ln>
            <a:noFill/>
          </a:ln>
          <a:effectLst>
            <a:prstShdw prst="shdw17" dist="17961" dir="2700000">
              <a:schemeClr val="bg2"/>
            </a:prst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/>
      <p:bldP spid="31768" grpId="0"/>
      <p:bldP spid="31769" grpId="0"/>
      <p:bldP spid="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6573</TotalTime>
  <Words>723</Words>
  <Application>Microsoft Office PowerPoint</Application>
  <PresentationFormat>Widescreen</PresentationFormat>
  <Paragraphs>89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HP001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TranTin</dc:creator>
  <cp:lastModifiedBy>Thanh Ly</cp:lastModifiedBy>
  <cp:revision>287</cp:revision>
  <dcterms:created xsi:type="dcterms:W3CDTF">2009-12-31T08:22:43Z</dcterms:created>
  <dcterms:modified xsi:type="dcterms:W3CDTF">2021-09-27T18:10:52Z</dcterms:modified>
</cp:coreProperties>
</file>